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1"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7F6"/>
    <a:srgbClr val="393185"/>
    <a:srgbClr val="3655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DAB29-3226-9F12-F037-E35A8A7D28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EF47046-5B2E-80AA-4CE2-07CE464D83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5A146B6-E8B5-C85D-7DF9-5D5A8C036719}"/>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5" name="Footer Placeholder 4">
            <a:extLst>
              <a:ext uri="{FF2B5EF4-FFF2-40B4-BE49-F238E27FC236}">
                <a16:creationId xmlns:a16="http://schemas.microsoft.com/office/drawing/2014/main" id="{0F64DCF8-F1A7-5B4C-0946-20166D5DC285}"/>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5E63A9A-BAE7-F325-D6C7-1AA69C3397B0}"/>
              </a:ext>
            </a:extLst>
          </p:cNvPr>
          <p:cNvSpPr>
            <a:spLocks noGrp="1"/>
          </p:cNvSpPr>
          <p:nvPr>
            <p:ph type="sldNum" sz="quarter" idx="12"/>
          </p:nvPr>
        </p:nvSpPr>
        <p:spPr/>
        <p:txBody>
          <a:bodyPr/>
          <a:lstStyle/>
          <a:p>
            <a:fld id="{8C57A403-DAD1-4019-B7B7-89D533F9493A}" type="slidenum">
              <a:rPr lang="en-IN" smtClean="0"/>
              <a:t>‹#›</a:t>
            </a:fld>
            <a:endParaRPr lang="en-IN" dirty="0"/>
          </a:p>
        </p:txBody>
      </p:sp>
      <p:pic>
        <p:nvPicPr>
          <p:cNvPr id="1026" name="Picture 2" descr="PES University Know All about the Indian UGC-Approved University">
            <a:extLst>
              <a:ext uri="{FF2B5EF4-FFF2-40B4-BE49-F238E27FC236}">
                <a16:creationId xmlns:a16="http://schemas.microsoft.com/office/drawing/2014/main" id="{D32882F0-5BFE-1CA1-054B-62D9B37F88F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085033" y="392164"/>
            <a:ext cx="1334610" cy="684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124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E5A78-A942-B484-F8A4-0E7CA4903AB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0F0372A-C4B3-D357-61A9-6D97289A99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ADAC17E-492F-CFF3-5EFB-BE6192780AF1}"/>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5" name="Footer Placeholder 4">
            <a:extLst>
              <a:ext uri="{FF2B5EF4-FFF2-40B4-BE49-F238E27FC236}">
                <a16:creationId xmlns:a16="http://schemas.microsoft.com/office/drawing/2014/main" id="{2B42E01C-3044-B587-48D5-659C356BA68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518D8E9A-E1DF-C0F0-AC55-3546FFB4C811}"/>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34160134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FE3815-4744-6D22-776E-DD092F591FC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C189075-D4E2-F17F-741C-1E164C3E62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FA4E7C0-7557-E8FD-D4AA-1064F7444F52}"/>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5" name="Footer Placeholder 4">
            <a:extLst>
              <a:ext uri="{FF2B5EF4-FFF2-40B4-BE49-F238E27FC236}">
                <a16:creationId xmlns:a16="http://schemas.microsoft.com/office/drawing/2014/main" id="{7186ECDF-50C5-37D8-180B-8DA1E6582774}"/>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8A9D755C-F7DD-32D7-1CD4-796831559296}"/>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1261377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20365-222D-57C8-EE82-CF289F5BEA9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E5CC4AE-DE1B-5469-CA23-638092A9CE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E2AEFA-E83C-9734-7346-147DF1CDE735}"/>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5" name="Footer Placeholder 4">
            <a:extLst>
              <a:ext uri="{FF2B5EF4-FFF2-40B4-BE49-F238E27FC236}">
                <a16:creationId xmlns:a16="http://schemas.microsoft.com/office/drawing/2014/main" id="{3610B269-2053-BAAE-7704-1515B60299F5}"/>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B600A6B-1396-E2F9-E402-2D44473BD176}"/>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1350661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30F0D-D221-FDAB-DB28-905A89939C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077C82C-4C85-152F-1E66-90F49D4D87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9454D4-CFAD-DB0C-305D-0A12E6C18DE9}"/>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5" name="Footer Placeholder 4">
            <a:extLst>
              <a:ext uri="{FF2B5EF4-FFF2-40B4-BE49-F238E27FC236}">
                <a16:creationId xmlns:a16="http://schemas.microsoft.com/office/drawing/2014/main" id="{977FD512-60A1-3501-39C0-316C096CF04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6C23E6E1-2773-AC03-3E2D-9F8815CA4681}"/>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4181245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B9B79-D351-89BA-3874-E97C5A31C17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CAC0A3D-AB97-5088-FA67-3AFA755DDC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70939BA-D830-7400-8D2B-F1BD552E3D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47B0875-4B52-C6A0-CFEC-9D0B8F8EAFFA}"/>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6" name="Footer Placeholder 5">
            <a:extLst>
              <a:ext uri="{FF2B5EF4-FFF2-40B4-BE49-F238E27FC236}">
                <a16:creationId xmlns:a16="http://schemas.microsoft.com/office/drawing/2014/main" id="{2192985F-AD4B-641C-B964-F4A3D220F0C3}"/>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87115054-8A51-FC51-A94D-334376CB6A4A}"/>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17089312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7FE42-C54B-DF1A-25A2-578ABBE679B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4B54F0F-279F-09F1-F827-A65D3B9A54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2FC4A5E-275F-0DCD-8356-18B87606BA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05E4FB1-705F-2738-3555-23D20B6124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897EBE-25B1-4E9F-A8EF-294886D616E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265B3A5-709A-703A-6D9F-1CCBEE9C688A}"/>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8" name="Footer Placeholder 7">
            <a:extLst>
              <a:ext uri="{FF2B5EF4-FFF2-40B4-BE49-F238E27FC236}">
                <a16:creationId xmlns:a16="http://schemas.microsoft.com/office/drawing/2014/main" id="{B5402ACE-5A29-52C7-448A-B35DB17457E5}"/>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A6F22AC8-A6B4-43A9-5C69-2278E580C079}"/>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857863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8F2ED-7323-FE99-0645-C4E0C1D7748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0767B92-FB39-D859-2D46-602647E267FA}"/>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4" name="Footer Placeholder 3">
            <a:extLst>
              <a:ext uri="{FF2B5EF4-FFF2-40B4-BE49-F238E27FC236}">
                <a16:creationId xmlns:a16="http://schemas.microsoft.com/office/drawing/2014/main" id="{436BBEA6-6786-4586-B8F2-11AB3D4F0FC0}"/>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A5C41AE5-E5C1-7131-8BE9-D7B26597A969}"/>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3400146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620C86-9A58-CAD2-ADEC-F5F85B20449B}"/>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3" name="Footer Placeholder 2">
            <a:extLst>
              <a:ext uri="{FF2B5EF4-FFF2-40B4-BE49-F238E27FC236}">
                <a16:creationId xmlns:a16="http://schemas.microsoft.com/office/drawing/2014/main" id="{F96B707D-8F2F-C6E2-015A-375C6B408AB7}"/>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DBED1FBD-CBDB-9C4F-7BA3-5C242C748A2B}"/>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540662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3E405-434E-F6CC-1D7F-CC1AB5131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85698E2-35FA-DF3A-8C38-29C80AC206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BB4A74D-3E2F-AC56-BFC5-8CB9ABC204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2848D4-D902-999B-6CED-F3647B3CB280}"/>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6" name="Footer Placeholder 5">
            <a:extLst>
              <a:ext uri="{FF2B5EF4-FFF2-40B4-BE49-F238E27FC236}">
                <a16:creationId xmlns:a16="http://schemas.microsoft.com/office/drawing/2014/main" id="{0172AD87-3F90-6933-A7F4-B02E107CD80D}"/>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AA212F02-937A-56C6-706D-DA3E0AF11BBF}"/>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2963529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ED361-A064-BF8E-6122-CAAAC52F4E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AF0F76A-6BBD-6164-37C3-5A81D9E244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10FEB7C4-D5C2-9663-EF0B-3AB41F71A6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0A4173-34A7-83E5-A7B7-A5CC2724BDDE}"/>
              </a:ext>
            </a:extLst>
          </p:cNvPr>
          <p:cNvSpPr>
            <a:spLocks noGrp="1"/>
          </p:cNvSpPr>
          <p:nvPr>
            <p:ph type="dt" sz="half" idx="10"/>
          </p:nvPr>
        </p:nvSpPr>
        <p:spPr/>
        <p:txBody>
          <a:bodyPr/>
          <a:lstStyle/>
          <a:p>
            <a:fld id="{EE73788E-E8C9-42A1-9263-4B0B7B22CC0F}" type="datetimeFigureOut">
              <a:rPr lang="en-IN" smtClean="0"/>
              <a:t>14-09-2024</a:t>
            </a:fld>
            <a:endParaRPr lang="en-IN" dirty="0"/>
          </a:p>
        </p:txBody>
      </p:sp>
      <p:sp>
        <p:nvSpPr>
          <p:cNvPr id="6" name="Footer Placeholder 5">
            <a:extLst>
              <a:ext uri="{FF2B5EF4-FFF2-40B4-BE49-F238E27FC236}">
                <a16:creationId xmlns:a16="http://schemas.microsoft.com/office/drawing/2014/main" id="{BC89E619-09B2-6922-A4B2-927C24358BCD}"/>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96DA6CFF-A773-6B4E-09E3-E2DF99F62481}"/>
              </a:ext>
            </a:extLst>
          </p:cNvPr>
          <p:cNvSpPr>
            <a:spLocks noGrp="1"/>
          </p:cNvSpPr>
          <p:nvPr>
            <p:ph type="sldNum" sz="quarter" idx="12"/>
          </p:nvPr>
        </p:nvSpPr>
        <p:spPr/>
        <p:txBody>
          <a:bodyPr/>
          <a:lstStyle/>
          <a:p>
            <a:fld id="{8C57A403-DAD1-4019-B7B7-89D533F9493A}" type="slidenum">
              <a:rPr lang="en-IN" smtClean="0"/>
              <a:t>‹#›</a:t>
            </a:fld>
            <a:endParaRPr lang="en-IN" dirty="0"/>
          </a:p>
        </p:txBody>
      </p:sp>
    </p:spTree>
    <p:extLst>
      <p:ext uri="{BB962C8B-B14F-4D97-AF65-F5344CB8AC3E}">
        <p14:creationId xmlns:p14="http://schemas.microsoft.com/office/powerpoint/2010/main" val="808738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0D6A45-DE70-70E2-84DC-53ADA29664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0B7275A-E266-F942-A56D-CCEC93BD54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A2796D9-E068-CFA0-F1C0-4CAB153C4E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73788E-E8C9-42A1-9263-4B0B7B22CC0F}" type="datetimeFigureOut">
              <a:rPr lang="en-IN" smtClean="0"/>
              <a:t>14-09-2024</a:t>
            </a:fld>
            <a:endParaRPr lang="en-IN" dirty="0"/>
          </a:p>
        </p:txBody>
      </p:sp>
      <p:sp>
        <p:nvSpPr>
          <p:cNvPr id="5" name="Footer Placeholder 4">
            <a:extLst>
              <a:ext uri="{FF2B5EF4-FFF2-40B4-BE49-F238E27FC236}">
                <a16:creationId xmlns:a16="http://schemas.microsoft.com/office/drawing/2014/main" id="{E8AD7006-BC91-3AC2-FD78-37DADC08A7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71119C7F-E2EB-E4E3-282B-51671661CA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57A403-DAD1-4019-B7B7-89D533F9493A}" type="slidenum">
              <a:rPr lang="en-IN" smtClean="0"/>
              <a:t>‹#›</a:t>
            </a:fld>
            <a:endParaRPr lang="en-IN" dirty="0"/>
          </a:p>
        </p:txBody>
      </p:sp>
    </p:spTree>
    <p:extLst>
      <p:ext uri="{BB962C8B-B14F-4D97-AF65-F5344CB8AC3E}">
        <p14:creationId xmlns:p14="http://schemas.microsoft.com/office/powerpoint/2010/main" val="38613477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7F6">
            <a:alpha val="54902"/>
          </a:srgb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699DD851-32EC-7321-4FC5-9833FA3167F4}"/>
              </a:ext>
            </a:extLst>
          </p:cNvPr>
          <p:cNvSpPr/>
          <p:nvPr/>
        </p:nvSpPr>
        <p:spPr>
          <a:xfrm>
            <a:off x="258097" y="245197"/>
            <a:ext cx="11675806" cy="6367605"/>
          </a:xfrm>
          <a:prstGeom prst="roundRect">
            <a:avLst>
              <a:gd name="adj" fmla="val 6992"/>
            </a:avLst>
          </a:prstGeom>
          <a:solidFill>
            <a:srgbClr val="393185"/>
          </a:solid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838D622A-076B-A13D-88A1-5118B16ACBE6}"/>
              </a:ext>
            </a:extLst>
          </p:cNvPr>
          <p:cNvSpPr>
            <a:spLocks noGrp="1"/>
          </p:cNvSpPr>
          <p:nvPr>
            <p:ph type="ctrTitle"/>
          </p:nvPr>
        </p:nvSpPr>
        <p:spPr/>
        <p:txBody>
          <a:bodyPr/>
          <a:lstStyle/>
          <a:p>
            <a:r>
              <a:rPr lang="en-IN" dirty="0">
                <a:solidFill>
                  <a:srgbClr val="F7F7F6"/>
                </a:solidFill>
                <a:latin typeface="Sitka Heading" pitchFamily="2" charset="0"/>
              </a:rPr>
              <a:t>TEAM OASIS</a:t>
            </a:r>
          </a:p>
        </p:txBody>
      </p:sp>
      <p:sp>
        <p:nvSpPr>
          <p:cNvPr id="3" name="Subtitle 2">
            <a:extLst>
              <a:ext uri="{FF2B5EF4-FFF2-40B4-BE49-F238E27FC236}">
                <a16:creationId xmlns:a16="http://schemas.microsoft.com/office/drawing/2014/main" id="{10AA975D-B494-20F3-8811-32B6A86F09D9}"/>
              </a:ext>
            </a:extLst>
          </p:cNvPr>
          <p:cNvSpPr>
            <a:spLocks noGrp="1"/>
          </p:cNvSpPr>
          <p:nvPr>
            <p:ph type="subTitle" idx="1"/>
          </p:nvPr>
        </p:nvSpPr>
        <p:spPr/>
        <p:txBody>
          <a:bodyPr/>
          <a:lstStyle/>
          <a:p>
            <a:r>
              <a:rPr lang="en-IN" dirty="0">
                <a:solidFill>
                  <a:srgbClr val="F7F7F6"/>
                </a:solidFill>
                <a:latin typeface="Sitka Text" pitchFamily="2" charset="0"/>
              </a:rPr>
              <a:t>TEAM NO: 25</a:t>
            </a:r>
          </a:p>
          <a:p>
            <a:r>
              <a:rPr lang="en-IN" dirty="0">
                <a:solidFill>
                  <a:srgbClr val="F7F7F6"/>
                </a:solidFill>
                <a:latin typeface="Sitka Text" pitchFamily="2" charset="0"/>
              </a:rPr>
              <a:t>TANVIRAJ JAYAM, TEJAS MYSORE HARISH, </a:t>
            </a:r>
          </a:p>
          <a:p>
            <a:r>
              <a:rPr lang="en-IN" dirty="0">
                <a:solidFill>
                  <a:srgbClr val="F7F7F6"/>
                </a:solidFill>
                <a:latin typeface="Sitka Text" pitchFamily="2" charset="0"/>
              </a:rPr>
              <a:t>VARUN HARIKRISHNAN, VENNELA REDDY</a:t>
            </a:r>
          </a:p>
        </p:txBody>
      </p:sp>
      <p:pic>
        <p:nvPicPr>
          <p:cNvPr id="7" name="Picture 6">
            <a:extLst>
              <a:ext uri="{FF2B5EF4-FFF2-40B4-BE49-F238E27FC236}">
                <a16:creationId xmlns:a16="http://schemas.microsoft.com/office/drawing/2014/main" id="{35241537-3ECE-01A9-AADA-CEA96FDCFA07}"/>
              </a:ext>
            </a:extLst>
          </p:cNvPr>
          <p:cNvPicPr>
            <a:picLocks noChangeAspect="1"/>
          </p:cNvPicPr>
          <p:nvPr/>
        </p:nvPicPr>
        <p:blipFill>
          <a:blip r:embed="rId2">
            <a:extLst>
              <a:ext uri="{28A0092B-C50C-407E-A947-70E740481C1C}">
                <a14:useLocalDpi xmlns:a14="http://schemas.microsoft.com/office/drawing/2010/main" val="0"/>
              </a:ext>
            </a:extLst>
          </a:blip>
          <a:srcRect l="9293" t="8602" r="9228" b="8340"/>
          <a:stretch/>
        </p:blipFill>
        <p:spPr>
          <a:xfrm>
            <a:off x="-185964" y="5349875"/>
            <a:ext cx="2286000" cy="2292350"/>
          </a:xfrm>
          <a:prstGeom prst="ellipse">
            <a:avLst/>
          </a:prstGeom>
          <a:ln w="63500" cap="rnd">
            <a:noFill/>
          </a:ln>
          <a:effectLst/>
        </p:spPr>
      </p:pic>
      <p:pic>
        <p:nvPicPr>
          <p:cNvPr id="2050" name="Picture 2" descr="PES University Know All about the Indian UGC-Approved University">
            <a:extLst>
              <a:ext uri="{FF2B5EF4-FFF2-40B4-BE49-F238E27FC236}">
                <a16:creationId xmlns:a16="http://schemas.microsoft.com/office/drawing/2014/main" id="{C7DEB8C6-A489-A471-ACAC-080CC8D0E2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31206" y="0"/>
            <a:ext cx="1360794" cy="697584"/>
          </a:xfrm>
          <a:prstGeom prst="round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30301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7F6">
            <a:alpha val="54902"/>
          </a:srgb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699DD851-32EC-7321-4FC5-9833FA3167F4}"/>
              </a:ext>
            </a:extLst>
          </p:cNvPr>
          <p:cNvSpPr/>
          <p:nvPr/>
        </p:nvSpPr>
        <p:spPr>
          <a:xfrm>
            <a:off x="258097" y="245197"/>
            <a:ext cx="11675806" cy="6367605"/>
          </a:xfrm>
          <a:prstGeom prst="roundRect">
            <a:avLst>
              <a:gd name="adj" fmla="val 6992"/>
            </a:avLst>
          </a:prstGeom>
          <a:solidFill>
            <a:srgbClr val="393185"/>
          </a:solid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Subtitle 2">
            <a:extLst>
              <a:ext uri="{FF2B5EF4-FFF2-40B4-BE49-F238E27FC236}">
                <a16:creationId xmlns:a16="http://schemas.microsoft.com/office/drawing/2014/main" id="{10AA975D-B494-20F3-8811-32B6A86F09D9}"/>
              </a:ext>
            </a:extLst>
          </p:cNvPr>
          <p:cNvSpPr>
            <a:spLocks noGrp="1"/>
          </p:cNvSpPr>
          <p:nvPr>
            <p:ph type="subTitle" idx="1"/>
          </p:nvPr>
        </p:nvSpPr>
        <p:spPr>
          <a:xfrm>
            <a:off x="1524000" y="838986"/>
            <a:ext cx="9144000" cy="4418814"/>
          </a:xfrm>
        </p:spPr>
        <p:txBody>
          <a:bodyPr/>
          <a:lstStyle/>
          <a:p>
            <a:r>
              <a:rPr lang="en-US" dirty="0">
                <a:solidFill>
                  <a:srgbClr val="F7F7F6"/>
                </a:solidFill>
                <a:latin typeface="Sitka Text" pitchFamily="2" charset="0"/>
              </a:rPr>
              <a:t>Problem Statement </a:t>
            </a:r>
          </a:p>
          <a:p>
            <a:pPr algn="l"/>
            <a:r>
              <a:rPr lang="en-US" dirty="0">
                <a:solidFill>
                  <a:srgbClr val="F7F7F6"/>
                </a:solidFill>
                <a:latin typeface="Sitka Text" pitchFamily="2" charset="0"/>
              </a:rPr>
              <a:t>Real-time passenger stop verification and seamless on-the-spot ticket booking system, enhancing both user experience and operational efficiency in urban transportation.</a:t>
            </a:r>
          </a:p>
          <a:p>
            <a:pPr algn="l"/>
            <a:endParaRPr lang="en-US" dirty="0">
              <a:solidFill>
                <a:srgbClr val="F7F7F6"/>
              </a:solidFill>
              <a:latin typeface="Sitka Text" pitchFamily="2" charset="0"/>
            </a:endParaRPr>
          </a:p>
          <a:p>
            <a:pPr algn="l"/>
            <a:r>
              <a:rPr lang="en-IN" dirty="0">
                <a:solidFill>
                  <a:srgbClr val="F7F7F6"/>
                </a:solidFill>
                <a:latin typeface="Sitka Text" pitchFamily="2" charset="0"/>
              </a:rPr>
              <a:t>Current Situation:</a:t>
            </a:r>
          </a:p>
          <a:p>
            <a:pPr algn="l"/>
            <a:endParaRPr lang="en-IN" dirty="0">
              <a:solidFill>
                <a:srgbClr val="F7F7F6"/>
              </a:solidFill>
              <a:latin typeface="Sitka Text" pitchFamily="2" charset="0"/>
            </a:endParaRPr>
          </a:p>
        </p:txBody>
      </p:sp>
      <p:pic>
        <p:nvPicPr>
          <p:cNvPr id="7" name="Picture 6">
            <a:extLst>
              <a:ext uri="{FF2B5EF4-FFF2-40B4-BE49-F238E27FC236}">
                <a16:creationId xmlns:a16="http://schemas.microsoft.com/office/drawing/2014/main" id="{35241537-3ECE-01A9-AADA-CEA96FDCFA07}"/>
              </a:ext>
            </a:extLst>
          </p:cNvPr>
          <p:cNvPicPr>
            <a:picLocks noChangeAspect="1"/>
          </p:cNvPicPr>
          <p:nvPr/>
        </p:nvPicPr>
        <p:blipFill>
          <a:blip r:embed="rId2">
            <a:extLst>
              <a:ext uri="{28A0092B-C50C-407E-A947-70E740481C1C}">
                <a14:useLocalDpi xmlns:a14="http://schemas.microsoft.com/office/drawing/2010/main" val="0"/>
              </a:ext>
            </a:extLst>
          </a:blip>
          <a:srcRect l="9293" t="8602" r="9228" b="8340"/>
          <a:stretch/>
        </p:blipFill>
        <p:spPr>
          <a:xfrm>
            <a:off x="1222342" y="5321121"/>
            <a:ext cx="2286000" cy="2292350"/>
          </a:xfrm>
          <a:prstGeom prst="ellipse">
            <a:avLst/>
          </a:prstGeom>
          <a:ln w="63500" cap="rnd">
            <a:noFill/>
          </a:ln>
          <a:effectLst/>
        </p:spPr>
      </p:pic>
      <p:grpSp>
        <p:nvGrpSpPr>
          <p:cNvPr id="15" name="Group 14">
            <a:extLst>
              <a:ext uri="{FF2B5EF4-FFF2-40B4-BE49-F238E27FC236}">
                <a16:creationId xmlns:a16="http://schemas.microsoft.com/office/drawing/2014/main" id="{24578451-94AC-F645-FFAE-B966A62A4BF7}"/>
              </a:ext>
            </a:extLst>
          </p:cNvPr>
          <p:cNvGrpSpPr/>
          <p:nvPr/>
        </p:nvGrpSpPr>
        <p:grpSpPr>
          <a:xfrm>
            <a:off x="1013951" y="3427564"/>
            <a:ext cx="9344604" cy="810705"/>
            <a:chOff x="930612" y="2055043"/>
            <a:chExt cx="9344604" cy="810705"/>
          </a:xfrm>
        </p:grpSpPr>
        <p:sp>
          <p:nvSpPr>
            <p:cNvPr id="16" name="Oval 15">
              <a:extLst>
                <a:ext uri="{FF2B5EF4-FFF2-40B4-BE49-F238E27FC236}">
                  <a16:creationId xmlns:a16="http://schemas.microsoft.com/office/drawing/2014/main" id="{C38CA460-FD20-BDF0-B5D7-214CF98470C2}"/>
                </a:ext>
              </a:extLst>
            </p:cNvPr>
            <p:cNvSpPr/>
            <p:nvPr/>
          </p:nvSpPr>
          <p:spPr>
            <a:xfrm>
              <a:off x="930612" y="2055043"/>
              <a:ext cx="810705" cy="810705"/>
            </a:xfrm>
            <a:prstGeom prst="ellipse">
              <a:avLst/>
            </a:prstGeom>
            <a:solidFill>
              <a:srgbClr val="F7F7F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Text 5">
              <a:extLst>
                <a:ext uri="{FF2B5EF4-FFF2-40B4-BE49-F238E27FC236}">
                  <a16:creationId xmlns:a16="http://schemas.microsoft.com/office/drawing/2014/main" id="{AFD22098-1425-9D26-D583-558042956D48}"/>
                </a:ext>
              </a:extLst>
            </p:cNvPr>
            <p:cNvSpPr/>
            <p:nvPr/>
          </p:nvSpPr>
          <p:spPr>
            <a:xfrm>
              <a:off x="2136343" y="2174883"/>
              <a:ext cx="2285167" cy="285512"/>
            </a:xfrm>
            <a:prstGeom prst="rect">
              <a:avLst/>
            </a:prstGeom>
            <a:noFill/>
            <a:ln/>
          </p:spPr>
          <p:txBody>
            <a:bodyPr wrap="none" lIns="0" tIns="0" rIns="0" bIns="0" rtlCol="0" anchor="t"/>
            <a:lstStyle/>
            <a:p>
              <a:pPr marL="0" indent="0" algn="l">
                <a:lnSpc>
                  <a:spcPts val="2200"/>
                </a:lnSpc>
                <a:buNone/>
              </a:pPr>
              <a:r>
                <a:rPr lang="en-US" b="1" dirty="0">
                  <a:solidFill>
                    <a:srgbClr val="E0D6DE"/>
                  </a:solidFill>
                  <a:latin typeface="Sitka Banner" pitchFamily="2" charset="0"/>
                  <a:ea typeface="Sora" pitchFamily="34" charset="-122"/>
                  <a:cs typeface="Sora" pitchFamily="34" charset="-120"/>
                </a:rPr>
                <a:t>The need for ‘change’</a:t>
              </a:r>
            </a:p>
          </p:txBody>
        </p:sp>
        <p:sp>
          <p:nvSpPr>
            <p:cNvPr id="18" name="Text 6">
              <a:extLst>
                <a:ext uri="{FF2B5EF4-FFF2-40B4-BE49-F238E27FC236}">
                  <a16:creationId xmlns:a16="http://schemas.microsoft.com/office/drawing/2014/main" id="{93639705-48E3-1026-17CA-34E81820BC5A}"/>
                </a:ext>
              </a:extLst>
            </p:cNvPr>
            <p:cNvSpPr/>
            <p:nvPr/>
          </p:nvSpPr>
          <p:spPr>
            <a:xfrm>
              <a:off x="2136343" y="2458961"/>
              <a:ext cx="8138873" cy="285513"/>
            </a:xfrm>
            <a:prstGeom prst="rect">
              <a:avLst/>
            </a:prstGeom>
            <a:noFill/>
            <a:ln/>
          </p:spPr>
          <p:txBody>
            <a:bodyPr wrap="none" lIns="0" tIns="0" rIns="0" bIns="0" rtlCol="0" anchor="t"/>
            <a:lstStyle/>
            <a:p>
              <a:pPr marL="0" indent="0" algn="l">
                <a:lnSpc>
                  <a:spcPts val="2300"/>
                </a:lnSpc>
                <a:buNone/>
              </a:pPr>
              <a:r>
                <a:rPr lang="en-US" sz="1400" dirty="0">
                  <a:solidFill>
                    <a:srgbClr val="E0D6DE"/>
                  </a:solidFill>
                  <a:latin typeface="Sitka Text" pitchFamily="2" charset="0"/>
                  <a:ea typeface="Noto Sans TC" pitchFamily="34" charset="-122"/>
                  <a:cs typeface="Noto Sans TC" pitchFamily="34" charset="-120"/>
                </a:rPr>
                <a:t>A painstaking experience for all parties involved to stand in a crowded bus exchanging money.</a:t>
              </a:r>
            </a:p>
          </p:txBody>
        </p:sp>
        <p:sp>
          <p:nvSpPr>
            <p:cNvPr id="19" name="TextBox 18">
              <a:extLst>
                <a:ext uri="{FF2B5EF4-FFF2-40B4-BE49-F238E27FC236}">
                  <a16:creationId xmlns:a16="http://schemas.microsoft.com/office/drawing/2014/main" id="{019B32ED-FA42-9918-D404-AB3C3F1CC083}"/>
                </a:ext>
              </a:extLst>
            </p:cNvPr>
            <p:cNvSpPr txBox="1"/>
            <p:nvPr/>
          </p:nvSpPr>
          <p:spPr>
            <a:xfrm>
              <a:off x="930612" y="2098143"/>
              <a:ext cx="810705" cy="646331"/>
            </a:xfrm>
            <a:prstGeom prst="rect">
              <a:avLst/>
            </a:prstGeom>
            <a:noFill/>
          </p:spPr>
          <p:txBody>
            <a:bodyPr wrap="square" rtlCol="0">
              <a:spAutoFit/>
            </a:bodyPr>
            <a:lstStyle/>
            <a:p>
              <a:pPr algn="ctr"/>
              <a:r>
                <a:rPr lang="en-US" sz="3600" dirty="0">
                  <a:solidFill>
                    <a:srgbClr val="393185"/>
                  </a:solidFill>
                  <a:latin typeface="Sitka Banner" pitchFamily="2" charset="0"/>
                </a:rPr>
                <a:t>1</a:t>
              </a:r>
              <a:endParaRPr lang="en-IN" sz="3600" dirty="0">
                <a:solidFill>
                  <a:srgbClr val="393185"/>
                </a:solidFill>
                <a:latin typeface="Sitka Banner" pitchFamily="2" charset="0"/>
              </a:endParaRPr>
            </a:p>
          </p:txBody>
        </p:sp>
      </p:grpSp>
      <p:grpSp>
        <p:nvGrpSpPr>
          <p:cNvPr id="10" name="Group 9">
            <a:extLst>
              <a:ext uri="{FF2B5EF4-FFF2-40B4-BE49-F238E27FC236}">
                <a16:creationId xmlns:a16="http://schemas.microsoft.com/office/drawing/2014/main" id="{66DC65BF-B4DC-6F18-54E5-C94B053BCDBC}"/>
              </a:ext>
            </a:extLst>
          </p:cNvPr>
          <p:cNvGrpSpPr/>
          <p:nvPr/>
        </p:nvGrpSpPr>
        <p:grpSpPr>
          <a:xfrm>
            <a:off x="1013951" y="4342682"/>
            <a:ext cx="9344604" cy="810705"/>
            <a:chOff x="930612" y="2055043"/>
            <a:chExt cx="9344604" cy="810705"/>
          </a:xfrm>
        </p:grpSpPr>
        <p:sp>
          <p:nvSpPr>
            <p:cNvPr id="11" name="Oval 10">
              <a:extLst>
                <a:ext uri="{FF2B5EF4-FFF2-40B4-BE49-F238E27FC236}">
                  <a16:creationId xmlns:a16="http://schemas.microsoft.com/office/drawing/2014/main" id="{0FCAE258-8AD2-BD67-CF8A-950E2E39871F}"/>
                </a:ext>
              </a:extLst>
            </p:cNvPr>
            <p:cNvSpPr/>
            <p:nvPr/>
          </p:nvSpPr>
          <p:spPr>
            <a:xfrm>
              <a:off x="930612" y="2055043"/>
              <a:ext cx="810705" cy="810705"/>
            </a:xfrm>
            <a:prstGeom prst="ellipse">
              <a:avLst/>
            </a:prstGeom>
            <a:solidFill>
              <a:srgbClr val="F7F7F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Text 5">
              <a:extLst>
                <a:ext uri="{FF2B5EF4-FFF2-40B4-BE49-F238E27FC236}">
                  <a16:creationId xmlns:a16="http://schemas.microsoft.com/office/drawing/2014/main" id="{B094B4BD-18FE-6F0E-50A9-B496750591A4}"/>
                </a:ext>
              </a:extLst>
            </p:cNvPr>
            <p:cNvSpPr/>
            <p:nvPr/>
          </p:nvSpPr>
          <p:spPr>
            <a:xfrm>
              <a:off x="2136343" y="2174883"/>
              <a:ext cx="2285167" cy="285512"/>
            </a:xfrm>
            <a:prstGeom prst="rect">
              <a:avLst/>
            </a:prstGeom>
            <a:noFill/>
            <a:ln/>
          </p:spPr>
          <p:txBody>
            <a:bodyPr wrap="none" lIns="0" tIns="0" rIns="0" bIns="0" rtlCol="0" anchor="t"/>
            <a:lstStyle/>
            <a:p>
              <a:pPr marL="0" indent="0" algn="l">
                <a:lnSpc>
                  <a:spcPts val="2200"/>
                </a:lnSpc>
                <a:buNone/>
              </a:pPr>
              <a:r>
                <a:rPr lang="en-US" b="1" dirty="0">
                  <a:solidFill>
                    <a:srgbClr val="E0D6DE"/>
                  </a:solidFill>
                  <a:latin typeface="Sitka Banner" pitchFamily="2" charset="0"/>
                  <a:ea typeface="Sora" pitchFamily="34" charset="-122"/>
                  <a:cs typeface="Sora" pitchFamily="34" charset="-120"/>
                </a:rPr>
                <a:t>Exit tracking</a:t>
              </a:r>
              <a:endParaRPr lang="en-US" b="1" dirty="0">
                <a:latin typeface="Sitka Banner" pitchFamily="2" charset="0"/>
              </a:endParaRPr>
            </a:p>
          </p:txBody>
        </p:sp>
        <p:sp>
          <p:nvSpPr>
            <p:cNvPr id="13" name="Text 6">
              <a:extLst>
                <a:ext uri="{FF2B5EF4-FFF2-40B4-BE49-F238E27FC236}">
                  <a16:creationId xmlns:a16="http://schemas.microsoft.com/office/drawing/2014/main" id="{838A2D68-F550-DAD8-2282-F64CE898A083}"/>
                </a:ext>
              </a:extLst>
            </p:cNvPr>
            <p:cNvSpPr/>
            <p:nvPr/>
          </p:nvSpPr>
          <p:spPr>
            <a:xfrm>
              <a:off x="2136343" y="2458961"/>
              <a:ext cx="8138873" cy="285513"/>
            </a:xfrm>
            <a:prstGeom prst="rect">
              <a:avLst/>
            </a:prstGeom>
            <a:noFill/>
            <a:ln/>
          </p:spPr>
          <p:txBody>
            <a:bodyPr wrap="none" lIns="0" tIns="0" rIns="0" bIns="0" rtlCol="0" anchor="t"/>
            <a:lstStyle/>
            <a:p>
              <a:pPr marL="0" indent="0" algn="l">
                <a:lnSpc>
                  <a:spcPts val="2300"/>
                </a:lnSpc>
                <a:buNone/>
              </a:pPr>
              <a:r>
                <a:rPr lang="en-US" sz="1400" dirty="0">
                  <a:solidFill>
                    <a:srgbClr val="F7F7F6"/>
                  </a:solidFill>
                  <a:latin typeface="Sitka Text" pitchFamily="2" charset="0"/>
                </a:rPr>
                <a:t>There is no definitive way to ensure that a person gets off at the spot they paid for. </a:t>
              </a:r>
            </a:p>
          </p:txBody>
        </p:sp>
        <p:sp>
          <p:nvSpPr>
            <p:cNvPr id="14" name="TextBox 13">
              <a:extLst>
                <a:ext uri="{FF2B5EF4-FFF2-40B4-BE49-F238E27FC236}">
                  <a16:creationId xmlns:a16="http://schemas.microsoft.com/office/drawing/2014/main" id="{890B795D-4F60-2F4A-3390-D42D4AF009E3}"/>
                </a:ext>
              </a:extLst>
            </p:cNvPr>
            <p:cNvSpPr txBox="1"/>
            <p:nvPr/>
          </p:nvSpPr>
          <p:spPr>
            <a:xfrm>
              <a:off x="930612" y="2098143"/>
              <a:ext cx="810705" cy="646331"/>
            </a:xfrm>
            <a:prstGeom prst="rect">
              <a:avLst/>
            </a:prstGeom>
            <a:noFill/>
          </p:spPr>
          <p:txBody>
            <a:bodyPr wrap="square" rtlCol="0">
              <a:spAutoFit/>
            </a:bodyPr>
            <a:lstStyle/>
            <a:p>
              <a:pPr algn="ctr"/>
              <a:r>
                <a:rPr lang="en-US" sz="3600" dirty="0">
                  <a:solidFill>
                    <a:srgbClr val="393185"/>
                  </a:solidFill>
                  <a:latin typeface="Sitka Banner" pitchFamily="2" charset="0"/>
                </a:rPr>
                <a:t>2</a:t>
              </a:r>
              <a:endParaRPr lang="en-IN" sz="3600" dirty="0">
                <a:solidFill>
                  <a:srgbClr val="393185"/>
                </a:solidFill>
                <a:latin typeface="Sitka Banner" pitchFamily="2" charset="0"/>
              </a:endParaRPr>
            </a:p>
          </p:txBody>
        </p:sp>
      </p:grpSp>
      <p:pic>
        <p:nvPicPr>
          <p:cNvPr id="2" name="Picture 2" descr="PES University Know All about the Indian UGC-Approved University">
            <a:extLst>
              <a:ext uri="{FF2B5EF4-FFF2-40B4-BE49-F238E27FC236}">
                <a16:creationId xmlns:a16="http://schemas.microsoft.com/office/drawing/2014/main" id="{B2A07FDB-883D-B6DA-FF19-08C7E0B247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31206" y="0"/>
            <a:ext cx="1360794" cy="697584"/>
          </a:xfrm>
          <a:prstGeom prst="round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38522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7F7F6">
            <a:alpha val="54902"/>
          </a:srgb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699DD851-32EC-7321-4FC5-9833FA3167F4}"/>
              </a:ext>
            </a:extLst>
          </p:cNvPr>
          <p:cNvSpPr/>
          <p:nvPr/>
        </p:nvSpPr>
        <p:spPr>
          <a:xfrm>
            <a:off x="258097" y="245197"/>
            <a:ext cx="11675806" cy="6367605"/>
          </a:xfrm>
          <a:prstGeom prst="roundRect">
            <a:avLst>
              <a:gd name="adj" fmla="val 6992"/>
            </a:avLst>
          </a:prstGeom>
          <a:solidFill>
            <a:srgbClr val="393185"/>
          </a:solid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Subtitle 2">
            <a:extLst>
              <a:ext uri="{FF2B5EF4-FFF2-40B4-BE49-F238E27FC236}">
                <a16:creationId xmlns:a16="http://schemas.microsoft.com/office/drawing/2014/main" id="{10AA975D-B494-20F3-8811-32B6A86F09D9}"/>
              </a:ext>
            </a:extLst>
          </p:cNvPr>
          <p:cNvSpPr>
            <a:spLocks noGrp="1"/>
          </p:cNvSpPr>
          <p:nvPr>
            <p:ph type="subTitle" idx="1"/>
          </p:nvPr>
        </p:nvSpPr>
        <p:spPr>
          <a:xfrm>
            <a:off x="1524000" y="806245"/>
            <a:ext cx="9144000" cy="5329084"/>
          </a:xfrm>
        </p:spPr>
        <p:txBody>
          <a:bodyPr>
            <a:normAutofit/>
          </a:bodyPr>
          <a:lstStyle/>
          <a:p>
            <a:r>
              <a:rPr lang="en-US" sz="3200" dirty="0">
                <a:solidFill>
                  <a:srgbClr val="F7F7F6"/>
                </a:solidFill>
                <a:latin typeface="Sitka Heading" pitchFamily="2" charset="0"/>
              </a:rPr>
              <a:t>Our Approach</a:t>
            </a:r>
          </a:p>
        </p:txBody>
      </p:sp>
      <p:pic>
        <p:nvPicPr>
          <p:cNvPr id="7" name="Picture 6">
            <a:extLst>
              <a:ext uri="{FF2B5EF4-FFF2-40B4-BE49-F238E27FC236}">
                <a16:creationId xmlns:a16="http://schemas.microsoft.com/office/drawing/2014/main" id="{35241537-3ECE-01A9-AADA-CEA96FDCFA07}"/>
              </a:ext>
            </a:extLst>
          </p:cNvPr>
          <p:cNvPicPr>
            <a:picLocks noChangeAspect="1"/>
          </p:cNvPicPr>
          <p:nvPr/>
        </p:nvPicPr>
        <p:blipFill>
          <a:blip r:embed="rId2">
            <a:extLst>
              <a:ext uri="{28A0092B-C50C-407E-A947-70E740481C1C}">
                <a14:useLocalDpi xmlns:a14="http://schemas.microsoft.com/office/drawing/2010/main" val="0"/>
              </a:ext>
            </a:extLst>
          </a:blip>
          <a:srcRect l="9293" t="8602" r="9228" b="8340"/>
          <a:stretch/>
        </p:blipFill>
        <p:spPr>
          <a:xfrm>
            <a:off x="2066040" y="5321431"/>
            <a:ext cx="2286000" cy="2292350"/>
          </a:xfrm>
          <a:prstGeom prst="ellipse">
            <a:avLst/>
          </a:prstGeom>
          <a:ln w="63500" cap="rnd">
            <a:noFill/>
          </a:ln>
          <a:effectLst/>
        </p:spPr>
      </p:pic>
      <p:sp>
        <p:nvSpPr>
          <p:cNvPr id="20" name="Rectangle: Rounded Corners 19">
            <a:extLst>
              <a:ext uri="{FF2B5EF4-FFF2-40B4-BE49-F238E27FC236}">
                <a16:creationId xmlns:a16="http://schemas.microsoft.com/office/drawing/2014/main" id="{CB401A60-D774-E329-7292-07736B992657}"/>
              </a:ext>
            </a:extLst>
          </p:cNvPr>
          <p:cNvSpPr/>
          <p:nvPr/>
        </p:nvSpPr>
        <p:spPr>
          <a:xfrm>
            <a:off x="1305612" y="1696825"/>
            <a:ext cx="9580775" cy="1008668"/>
          </a:xfrm>
          <a:prstGeom prst="roundRect">
            <a:avLst/>
          </a:prstGeom>
          <a:no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rgbClr val="F7F7F6"/>
                </a:solidFill>
                <a:latin typeface="Sitka Text" pitchFamily="2" charset="0"/>
              </a:rPr>
              <a:t>Cashless Booking: An app with the ability to allow passengers to book tickets for their routes via online methods, as we move to a more digital India. </a:t>
            </a:r>
            <a:endParaRPr lang="en-IN" dirty="0">
              <a:solidFill>
                <a:srgbClr val="F7F7F6"/>
              </a:solidFill>
              <a:latin typeface="Sitka Text" pitchFamily="2" charset="0"/>
            </a:endParaRPr>
          </a:p>
        </p:txBody>
      </p:sp>
      <p:sp>
        <p:nvSpPr>
          <p:cNvPr id="21" name="Rectangle: Rounded Corners 20">
            <a:extLst>
              <a:ext uri="{FF2B5EF4-FFF2-40B4-BE49-F238E27FC236}">
                <a16:creationId xmlns:a16="http://schemas.microsoft.com/office/drawing/2014/main" id="{866AF8A3-2064-54AD-523E-785C5B1E9D67}"/>
              </a:ext>
            </a:extLst>
          </p:cNvPr>
          <p:cNvSpPr/>
          <p:nvPr/>
        </p:nvSpPr>
        <p:spPr>
          <a:xfrm>
            <a:off x="1305612" y="3066017"/>
            <a:ext cx="9580775" cy="1008668"/>
          </a:xfrm>
          <a:prstGeom prst="roundRect">
            <a:avLst/>
          </a:prstGeom>
          <a:no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rgbClr val="F7F7F6"/>
                </a:solidFill>
                <a:latin typeface="Sitka Text" pitchFamily="2" charset="0"/>
              </a:rPr>
              <a:t>Simplified Interactions with the Conductor: Upon payment, a QR Code will be generated to be scanned by the conductor to approve your ticket.</a:t>
            </a:r>
            <a:endParaRPr lang="en-IN" dirty="0">
              <a:solidFill>
                <a:srgbClr val="F7F7F6"/>
              </a:solidFill>
              <a:latin typeface="Sitka Text" pitchFamily="2" charset="0"/>
            </a:endParaRPr>
          </a:p>
        </p:txBody>
      </p:sp>
      <p:pic>
        <p:nvPicPr>
          <p:cNvPr id="2" name="Picture 2" descr="PES University Know All about the Indian UGC-Approved University">
            <a:extLst>
              <a:ext uri="{FF2B5EF4-FFF2-40B4-BE49-F238E27FC236}">
                <a16:creationId xmlns:a16="http://schemas.microsoft.com/office/drawing/2014/main" id="{6BBA0CC7-FC45-7AC6-EA65-AAFDE4EDE0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31206" y="0"/>
            <a:ext cx="1360794" cy="697584"/>
          </a:xfrm>
          <a:prstGeom prst="round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3217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7F7F6">
            <a:alpha val="54902"/>
          </a:srgb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699DD851-32EC-7321-4FC5-9833FA3167F4}"/>
              </a:ext>
            </a:extLst>
          </p:cNvPr>
          <p:cNvSpPr/>
          <p:nvPr/>
        </p:nvSpPr>
        <p:spPr>
          <a:xfrm>
            <a:off x="258097" y="245197"/>
            <a:ext cx="11675806" cy="6367605"/>
          </a:xfrm>
          <a:prstGeom prst="roundRect">
            <a:avLst>
              <a:gd name="adj" fmla="val 6992"/>
            </a:avLst>
          </a:prstGeom>
          <a:solidFill>
            <a:srgbClr val="393185"/>
          </a:solid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Subtitle 2">
            <a:extLst>
              <a:ext uri="{FF2B5EF4-FFF2-40B4-BE49-F238E27FC236}">
                <a16:creationId xmlns:a16="http://schemas.microsoft.com/office/drawing/2014/main" id="{10AA975D-B494-20F3-8811-32B6A86F09D9}"/>
              </a:ext>
            </a:extLst>
          </p:cNvPr>
          <p:cNvSpPr>
            <a:spLocks noGrp="1"/>
          </p:cNvSpPr>
          <p:nvPr>
            <p:ph type="subTitle" idx="1"/>
          </p:nvPr>
        </p:nvSpPr>
        <p:spPr>
          <a:xfrm>
            <a:off x="1524000" y="806245"/>
            <a:ext cx="9144000" cy="5329084"/>
          </a:xfrm>
        </p:spPr>
        <p:txBody>
          <a:bodyPr>
            <a:normAutofit/>
          </a:bodyPr>
          <a:lstStyle/>
          <a:p>
            <a:r>
              <a:rPr lang="en-US" sz="3200" dirty="0">
                <a:solidFill>
                  <a:srgbClr val="F7F7F6"/>
                </a:solidFill>
                <a:latin typeface="Sitka Heading" pitchFamily="2" charset="0"/>
              </a:rPr>
              <a:t>Our Approach</a:t>
            </a:r>
          </a:p>
        </p:txBody>
      </p:sp>
      <p:pic>
        <p:nvPicPr>
          <p:cNvPr id="7" name="Picture 6">
            <a:extLst>
              <a:ext uri="{FF2B5EF4-FFF2-40B4-BE49-F238E27FC236}">
                <a16:creationId xmlns:a16="http://schemas.microsoft.com/office/drawing/2014/main" id="{35241537-3ECE-01A9-AADA-CEA96FDCFA07}"/>
              </a:ext>
            </a:extLst>
          </p:cNvPr>
          <p:cNvPicPr>
            <a:picLocks noChangeAspect="1"/>
          </p:cNvPicPr>
          <p:nvPr/>
        </p:nvPicPr>
        <p:blipFill>
          <a:blip r:embed="rId2">
            <a:extLst>
              <a:ext uri="{28A0092B-C50C-407E-A947-70E740481C1C}">
                <a14:useLocalDpi xmlns:a14="http://schemas.microsoft.com/office/drawing/2010/main" val="0"/>
              </a:ext>
            </a:extLst>
          </a:blip>
          <a:srcRect l="9293" t="8602" r="9228" b="8340"/>
          <a:stretch/>
        </p:blipFill>
        <p:spPr>
          <a:xfrm>
            <a:off x="2697634" y="5321431"/>
            <a:ext cx="2286000" cy="2292350"/>
          </a:xfrm>
          <a:prstGeom prst="ellipse">
            <a:avLst/>
          </a:prstGeom>
          <a:ln w="63500" cap="rnd">
            <a:noFill/>
          </a:ln>
          <a:effectLst/>
        </p:spPr>
      </p:pic>
      <p:sp>
        <p:nvSpPr>
          <p:cNvPr id="20" name="Rectangle: Rounded Corners 19">
            <a:extLst>
              <a:ext uri="{FF2B5EF4-FFF2-40B4-BE49-F238E27FC236}">
                <a16:creationId xmlns:a16="http://schemas.microsoft.com/office/drawing/2014/main" id="{CB401A60-D774-E329-7292-07736B992657}"/>
              </a:ext>
            </a:extLst>
          </p:cNvPr>
          <p:cNvSpPr/>
          <p:nvPr/>
        </p:nvSpPr>
        <p:spPr>
          <a:xfrm>
            <a:off x="1305612" y="3104521"/>
            <a:ext cx="9580775" cy="1008668"/>
          </a:xfrm>
          <a:prstGeom prst="roundRect">
            <a:avLst/>
          </a:prstGeom>
          <a:no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dirty="0">
                <a:solidFill>
                  <a:srgbClr val="F7F7F6"/>
                </a:solidFill>
                <a:latin typeface="Sitka Text" pitchFamily="2" charset="0"/>
              </a:rPr>
              <a:t>Fines for those who do not adhere to system: A person is forced to pay a fine the next time they book if they repeatedly try to get off at a stop after their booked stop. </a:t>
            </a:r>
          </a:p>
        </p:txBody>
      </p:sp>
      <p:pic>
        <p:nvPicPr>
          <p:cNvPr id="2" name="Picture 2" descr="PES University Know All about the Indian UGC-Approved University">
            <a:extLst>
              <a:ext uri="{FF2B5EF4-FFF2-40B4-BE49-F238E27FC236}">
                <a16:creationId xmlns:a16="http://schemas.microsoft.com/office/drawing/2014/main" id="{F4EFEE61-F033-6F49-50EC-2A59C42EF3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31206" y="0"/>
            <a:ext cx="1360794" cy="697584"/>
          </a:xfrm>
          <a:prstGeom prst="round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4DE10CF1-21D8-05D1-328A-4B215B8D18C3}"/>
              </a:ext>
            </a:extLst>
          </p:cNvPr>
          <p:cNvSpPr/>
          <p:nvPr/>
        </p:nvSpPr>
        <p:spPr>
          <a:xfrm>
            <a:off x="1305612" y="1703216"/>
            <a:ext cx="9580775" cy="1008668"/>
          </a:xfrm>
          <a:prstGeom prst="roundRect">
            <a:avLst/>
          </a:prstGeom>
          <a:no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rgbClr val="F7F7F6"/>
                </a:solidFill>
                <a:latin typeface="Sitka Text" pitchFamily="2" charset="0"/>
              </a:rPr>
              <a:t>Exit Tracking: By using passenger’s location and the bus's location, we can track when the passenger exits the bus, thus ensuring that they are not cheating the system.</a:t>
            </a:r>
            <a:endParaRPr lang="en-IN" dirty="0">
              <a:solidFill>
                <a:srgbClr val="F7F7F6"/>
              </a:solidFill>
              <a:latin typeface="Sitka Text" pitchFamily="2" charset="0"/>
            </a:endParaRPr>
          </a:p>
        </p:txBody>
      </p:sp>
    </p:spTree>
    <p:extLst>
      <p:ext uri="{BB962C8B-B14F-4D97-AF65-F5344CB8AC3E}">
        <p14:creationId xmlns:p14="http://schemas.microsoft.com/office/powerpoint/2010/main" val="22075510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7F7F6">
            <a:alpha val="54902"/>
          </a:srgb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699DD851-32EC-7321-4FC5-9833FA3167F4}"/>
              </a:ext>
            </a:extLst>
          </p:cNvPr>
          <p:cNvSpPr/>
          <p:nvPr/>
        </p:nvSpPr>
        <p:spPr>
          <a:xfrm>
            <a:off x="258097" y="245197"/>
            <a:ext cx="11675806" cy="6367605"/>
          </a:xfrm>
          <a:prstGeom prst="roundRect">
            <a:avLst>
              <a:gd name="adj" fmla="val 6992"/>
            </a:avLst>
          </a:prstGeom>
          <a:solidFill>
            <a:srgbClr val="393185"/>
          </a:solid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Subtitle 2">
            <a:extLst>
              <a:ext uri="{FF2B5EF4-FFF2-40B4-BE49-F238E27FC236}">
                <a16:creationId xmlns:a16="http://schemas.microsoft.com/office/drawing/2014/main" id="{10AA975D-B494-20F3-8811-32B6A86F09D9}"/>
              </a:ext>
            </a:extLst>
          </p:cNvPr>
          <p:cNvSpPr>
            <a:spLocks noGrp="1"/>
          </p:cNvSpPr>
          <p:nvPr>
            <p:ph type="subTitle" idx="1"/>
          </p:nvPr>
        </p:nvSpPr>
        <p:spPr>
          <a:xfrm>
            <a:off x="1524000" y="806245"/>
            <a:ext cx="9144000" cy="5329084"/>
          </a:xfrm>
        </p:spPr>
        <p:txBody>
          <a:bodyPr>
            <a:normAutofit/>
          </a:bodyPr>
          <a:lstStyle/>
          <a:p>
            <a:pPr algn="l"/>
            <a:r>
              <a:rPr lang="en-US" sz="3200" dirty="0">
                <a:solidFill>
                  <a:srgbClr val="F7F7F6"/>
                </a:solidFill>
                <a:latin typeface="Sitka Heading" pitchFamily="2" charset="0"/>
              </a:rPr>
              <a:t>Flow of the app</a:t>
            </a:r>
          </a:p>
        </p:txBody>
      </p:sp>
      <p:pic>
        <p:nvPicPr>
          <p:cNvPr id="7" name="Picture 6">
            <a:extLst>
              <a:ext uri="{FF2B5EF4-FFF2-40B4-BE49-F238E27FC236}">
                <a16:creationId xmlns:a16="http://schemas.microsoft.com/office/drawing/2014/main" id="{35241537-3ECE-01A9-AADA-CEA96FDCFA07}"/>
              </a:ext>
            </a:extLst>
          </p:cNvPr>
          <p:cNvPicPr>
            <a:picLocks noChangeAspect="1"/>
          </p:cNvPicPr>
          <p:nvPr/>
        </p:nvPicPr>
        <p:blipFill>
          <a:blip r:embed="rId4">
            <a:extLst>
              <a:ext uri="{28A0092B-C50C-407E-A947-70E740481C1C}">
                <a14:useLocalDpi xmlns:a14="http://schemas.microsoft.com/office/drawing/2010/main" val="0"/>
              </a:ext>
            </a:extLst>
          </a:blip>
          <a:srcRect l="9293" t="8602" r="9228" b="8340"/>
          <a:stretch/>
        </p:blipFill>
        <p:spPr>
          <a:xfrm>
            <a:off x="7231062" y="5347664"/>
            <a:ext cx="2286000" cy="2292350"/>
          </a:xfrm>
          <a:prstGeom prst="ellipse">
            <a:avLst/>
          </a:prstGeom>
          <a:ln w="63500" cap="rnd">
            <a:noFill/>
          </a:ln>
          <a:effectLst/>
        </p:spPr>
      </p:pic>
      <p:pic>
        <p:nvPicPr>
          <p:cNvPr id="2" name="Picture 2" descr="PES University Know All about the Indian UGC-Approved University">
            <a:extLst>
              <a:ext uri="{FF2B5EF4-FFF2-40B4-BE49-F238E27FC236}">
                <a16:creationId xmlns:a16="http://schemas.microsoft.com/office/drawing/2014/main" id="{52470CD8-93F5-14D6-6C61-61598A4CAA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831206" y="0"/>
            <a:ext cx="1360794" cy="697584"/>
          </a:xfrm>
          <a:prstGeom prst="roundRect">
            <a:avLst/>
          </a:prstGeom>
          <a:noFill/>
          <a:extLst>
            <a:ext uri="{909E8E84-426E-40DD-AFC4-6F175D3DCCD1}">
              <a14:hiddenFill xmlns:a14="http://schemas.microsoft.com/office/drawing/2010/main">
                <a:solidFill>
                  <a:srgbClr val="FFFFFF"/>
                </a:solidFill>
              </a14:hiddenFill>
            </a:ext>
          </a:extLst>
        </p:spPr>
      </p:pic>
      <p:pic>
        <p:nvPicPr>
          <p:cNvPr id="5" name="Screen Recording 2024-09-14 141422">
            <a:hlinkClick r:id="" action="ppaction://media"/>
            <a:extLst>
              <a:ext uri="{FF2B5EF4-FFF2-40B4-BE49-F238E27FC236}">
                <a16:creationId xmlns:a16="http://schemas.microsoft.com/office/drawing/2014/main" id="{A8263A57-41D0-864E-03EA-9E84F2C78E4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960937" y="1070487"/>
            <a:ext cx="2270125" cy="4800600"/>
          </a:xfrm>
          <a:prstGeom prst="rect">
            <a:avLst/>
          </a:prstGeom>
        </p:spPr>
      </p:pic>
    </p:spTree>
    <p:extLst>
      <p:ext uri="{BB962C8B-B14F-4D97-AF65-F5344CB8AC3E}">
        <p14:creationId xmlns:p14="http://schemas.microsoft.com/office/powerpoint/2010/main" val="19370643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7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7F7F6">
            <a:alpha val="54902"/>
          </a:srgb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699DD851-32EC-7321-4FC5-9833FA3167F4}"/>
              </a:ext>
            </a:extLst>
          </p:cNvPr>
          <p:cNvSpPr/>
          <p:nvPr/>
        </p:nvSpPr>
        <p:spPr>
          <a:xfrm>
            <a:off x="258097" y="245197"/>
            <a:ext cx="11675806" cy="6367605"/>
          </a:xfrm>
          <a:prstGeom prst="roundRect">
            <a:avLst>
              <a:gd name="adj" fmla="val 6992"/>
            </a:avLst>
          </a:prstGeom>
          <a:solidFill>
            <a:srgbClr val="393185"/>
          </a:solid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Subtitle 2">
            <a:extLst>
              <a:ext uri="{FF2B5EF4-FFF2-40B4-BE49-F238E27FC236}">
                <a16:creationId xmlns:a16="http://schemas.microsoft.com/office/drawing/2014/main" id="{10AA975D-B494-20F3-8811-32B6A86F09D9}"/>
              </a:ext>
            </a:extLst>
          </p:cNvPr>
          <p:cNvSpPr>
            <a:spLocks noGrp="1"/>
          </p:cNvSpPr>
          <p:nvPr>
            <p:ph type="subTitle" idx="1"/>
          </p:nvPr>
        </p:nvSpPr>
        <p:spPr>
          <a:xfrm>
            <a:off x="1524000" y="806245"/>
            <a:ext cx="9144000" cy="5329084"/>
          </a:xfrm>
        </p:spPr>
        <p:txBody>
          <a:bodyPr>
            <a:normAutofit/>
          </a:bodyPr>
          <a:lstStyle/>
          <a:p>
            <a:r>
              <a:rPr lang="en-US" sz="3200" dirty="0">
                <a:solidFill>
                  <a:srgbClr val="F7F7F6"/>
                </a:solidFill>
                <a:latin typeface="Sitka Heading" pitchFamily="2" charset="0"/>
              </a:rPr>
              <a:t>Flow of the app</a:t>
            </a:r>
          </a:p>
        </p:txBody>
      </p:sp>
      <p:pic>
        <p:nvPicPr>
          <p:cNvPr id="7" name="Picture 6">
            <a:extLst>
              <a:ext uri="{FF2B5EF4-FFF2-40B4-BE49-F238E27FC236}">
                <a16:creationId xmlns:a16="http://schemas.microsoft.com/office/drawing/2014/main" id="{35241537-3ECE-01A9-AADA-CEA96FDCFA07}"/>
              </a:ext>
            </a:extLst>
          </p:cNvPr>
          <p:cNvPicPr>
            <a:picLocks noChangeAspect="1"/>
          </p:cNvPicPr>
          <p:nvPr/>
        </p:nvPicPr>
        <p:blipFill>
          <a:blip r:embed="rId2">
            <a:extLst>
              <a:ext uri="{28A0092B-C50C-407E-A947-70E740481C1C}">
                <a14:useLocalDpi xmlns:a14="http://schemas.microsoft.com/office/drawing/2010/main" val="0"/>
              </a:ext>
            </a:extLst>
          </a:blip>
          <a:srcRect l="9293" t="8602" r="9228" b="8340"/>
          <a:stretch/>
        </p:blipFill>
        <p:spPr>
          <a:xfrm>
            <a:off x="7768256" y="5321432"/>
            <a:ext cx="2286000" cy="2292350"/>
          </a:xfrm>
          <a:prstGeom prst="ellipse">
            <a:avLst/>
          </a:prstGeom>
          <a:ln w="63500" cap="rnd">
            <a:noFill/>
          </a:ln>
          <a:effectLst/>
        </p:spPr>
      </p:pic>
      <p:sp>
        <p:nvSpPr>
          <p:cNvPr id="20" name="Rectangle: Rounded Corners 19">
            <a:extLst>
              <a:ext uri="{FF2B5EF4-FFF2-40B4-BE49-F238E27FC236}">
                <a16:creationId xmlns:a16="http://schemas.microsoft.com/office/drawing/2014/main" id="{CB401A60-D774-E329-7292-07736B992657}"/>
              </a:ext>
            </a:extLst>
          </p:cNvPr>
          <p:cNvSpPr/>
          <p:nvPr/>
        </p:nvSpPr>
        <p:spPr>
          <a:xfrm>
            <a:off x="1305612" y="1536568"/>
            <a:ext cx="9580775" cy="1431607"/>
          </a:xfrm>
          <a:prstGeom prst="roundRect">
            <a:avLst/>
          </a:prstGeom>
          <a:no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dirty="0">
                <a:solidFill>
                  <a:srgbClr val="F7F7F6"/>
                </a:solidFill>
                <a:latin typeface="Sitka Text" pitchFamily="2" charset="0"/>
              </a:rPr>
              <a:t>After payment, a QR Code is generated. This QR Code will be scanned by the conductor in the bus. When the passenger is getting down, they will simply click ‘End Ride’ and the ride is stopped. Location tracking is used to verify that the person is not moving with the bus.</a:t>
            </a:r>
          </a:p>
        </p:txBody>
      </p:sp>
      <p:sp>
        <p:nvSpPr>
          <p:cNvPr id="21" name="Rectangle: Rounded Corners 20">
            <a:extLst>
              <a:ext uri="{FF2B5EF4-FFF2-40B4-BE49-F238E27FC236}">
                <a16:creationId xmlns:a16="http://schemas.microsoft.com/office/drawing/2014/main" id="{866AF8A3-2064-54AD-523E-785C5B1E9D67}"/>
              </a:ext>
            </a:extLst>
          </p:cNvPr>
          <p:cNvSpPr/>
          <p:nvPr/>
        </p:nvSpPr>
        <p:spPr>
          <a:xfrm>
            <a:off x="1305611" y="3391114"/>
            <a:ext cx="9580775" cy="662412"/>
          </a:xfrm>
          <a:prstGeom prst="roundRect">
            <a:avLst/>
          </a:prstGeom>
          <a:no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dirty="0">
                <a:solidFill>
                  <a:srgbClr val="F7F7F6"/>
                </a:solidFill>
                <a:latin typeface="Sitka Text" pitchFamily="2" charset="0"/>
              </a:rPr>
              <a:t>If passenger is seen to travelling with the bus beyond their chosen stop, they are alerted on the app. </a:t>
            </a:r>
          </a:p>
        </p:txBody>
      </p:sp>
      <p:cxnSp>
        <p:nvCxnSpPr>
          <p:cNvPr id="4" name="Straight Arrow Connector 3">
            <a:extLst>
              <a:ext uri="{FF2B5EF4-FFF2-40B4-BE49-F238E27FC236}">
                <a16:creationId xmlns:a16="http://schemas.microsoft.com/office/drawing/2014/main" id="{D1C6E80F-B3EA-2912-1435-16761EB86840}"/>
              </a:ext>
            </a:extLst>
          </p:cNvPr>
          <p:cNvCxnSpPr>
            <a:cxnSpLocks/>
          </p:cNvCxnSpPr>
          <p:nvPr/>
        </p:nvCxnSpPr>
        <p:spPr>
          <a:xfrm>
            <a:off x="6096000" y="2968175"/>
            <a:ext cx="0" cy="422939"/>
          </a:xfrm>
          <a:prstGeom prst="straightConnector1">
            <a:avLst/>
          </a:prstGeom>
          <a:ln w="57150">
            <a:solidFill>
              <a:srgbClr val="F7F7F6"/>
            </a:solidFill>
            <a:tailEnd type="triangle"/>
          </a:ln>
        </p:spPr>
        <p:style>
          <a:lnRef idx="1">
            <a:schemeClr val="accent1"/>
          </a:lnRef>
          <a:fillRef idx="0">
            <a:schemeClr val="accent1"/>
          </a:fillRef>
          <a:effectRef idx="0">
            <a:schemeClr val="accent1"/>
          </a:effectRef>
          <a:fontRef idx="minor">
            <a:schemeClr val="tx1"/>
          </a:fontRef>
        </p:style>
      </p:cxnSp>
      <p:pic>
        <p:nvPicPr>
          <p:cNvPr id="2" name="Picture 2" descr="PES University Know All about the Indian UGC-Approved University">
            <a:extLst>
              <a:ext uri="{FF2B5EF4-FFF2-40B4-BE49-F238E27FC236}">
                <a16:creationId xmlns:a16="http://schemas.microsoft.com/office/drawing/2014/main" id="{327937B6-C260-93F9-316E-FFB40A62F2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31206" y="0"/>
            <a:ext cx="1360794" cy="697584"/>
          </a:xfrm>
          <a:prstGeom prst="round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4260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7F7F6">
            <a:alpha val="54902"/>
          </a:srgb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699DD851-32EC-7321-4FC5-9833FA3167F4}"/>
              </a:ext>
            </a:extLst>
          </p:cNvPr>
          <p:cNvSpPr/>
          <p:nvPr/>
        </p:nvSpPr>
        <p:spPr>
          <a:xfrm>
            <a:off x="258097" y="245197"/>
            <a:ext cx="11675806" cy="6367605"/>
          </a:xfrm>
          <a:prstGeom prst="roundRect">
            <a:avLst>
              <a:gd name="adj" fmla="val 6992"/>
            </a:avLst>
          </a:prstGeom>
          <a:solidFill>
            <a:srgbClr val="393185"/>
          </a:solid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Subtitle 2">
            <a:extLst>
              <a:ext uri="{FF2B5EF4-FFF2-40B4-BE49-F238E27FC236}">
                <a16:creationId xmlns:a16="http://schemas.microsoft.com/office/drawing/2014/main" id="{10AA975D-B494-20F3-8811-32B6A86F09D9}"/>
              </a:ext>
            </a:extLst>
          </p:cNvPr>
          <p:cNvSpPr>
            <a:spLocks noGrp="1"/>
          </p:cNvSpPr>
          <p:nvPr>
            <p:ph type="subTitle" idx="1"/>
          </p:nvPr>
        </p:nvSpPr>
        <p:spPr>
          <a:xfrm>
            <a:off x="1524000" y="806245"/>
            <a:ext cx="9144000" cy="5329084"/>
          </a:xfrm>
        </p:spPr>
        <p:txBody>
          <a:bodyPr>
            <a:normAutofit/>
          </a:bodyPr>
          <a:lstStyle/>
          <a:p>
            <a:r>
              <a:rPr lang="en-US" sz="3200" dirty="0">
                <a:solidFill>
                  <a:srgbClr val="F7F7F6"/>
                </a:solidFill>
                <a:latin typeface="Sitka Heading" pitchFamily="2" charset="0"/>
              </a:rPr>
              <a:t>Business Model</a:t>
            </a:r>
          </a:p>
        </p:txBody>
      </p:sp>
      <p:pic>
        <p:nvPicPr>
          <p:cNvPr id="7" name="Picture 6">
            <a:extLst>
              <a:ext uri="{FF2B5EF4-FFF2-40B4-BE49-F238E27FC236}">
                <a16:creationId xmlns:a16="http://schemas.microsoft.com/office/drawing/2014/main" id="{35241537-3ECE-01A9-AADA-CEA96FDCFA07}"/>
              </a:ext>
            </a:extLst>
          </p:cNvPr>
          <p:cNvPicPr>
            <a:picLocks noChangeAspect="1"/>
          </p:cNvPicPr>
          <p:nvPr/>
        </p:nvPicPr>
        <p:blipFill>
          <a:blip r:embed="rId2">
            <a:extLst>
              <a:ext uri="{28A0092B-C50C-407E-A947-70E740481C1C}">
                <a14:useLocalDpi xmlns:a14="http://schemas.microsoft.com/office/drawing/2010/main" val="0"/>
              </a:ext>
            </a:extLst>
          </a:blip>
          <a:srcRect l="9293" t="8602" r="9228" b="8340"/>
          <a:stretch/>
        </p:blipFill>
        <p:spPr>
          <a:xfrm>
            <a:off x="8491194" y="5321431"/>
            <a:ext cx="2286000" cy="2292350"/>
          </a:xfrm>
          <a:prstGeom prst="ellipse">
            <a:avLst/>
          </a:prstGeom>
          <a:ln w="63500" cap="rnd">
            <a:noFill/>
          </a:ln>
          <a:effectLst/>
        </p:spPr>
      </p:pic>
      <p:sp>
        <p:nvSpPr>
          <p:cNvPr id="20" name="Rectangle: Rounded Corners 19">
            <a:extLst>
              <a:ext uri="{FF2B5EF4-FFF2-40B4-BE49-F238E27FC236}">
                <a16:creationId xmlns:a16="http://schemas.microsoft.com/office/drawing/2014/main" id="{CB401A60-D774-E329-7292-07736B992657}"/>
              </a:ext>
            </a:extLst>
          </p:cNvPr>
          <p:cNvSpPr/>
          <p:nvPr/>
        </p:nvSpPr>
        <p:spPr>
          <a:xfrm>
            <a:off x="1305612" y="1536569"/>
            <a:ext cx="9580775" cy="662412"/>
          </a:xfrm>
          <a:prstGeom prst="roundRect">
            <a:avLst/>
          </a:prstGeom>
          <a:no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dirty="0">
                <a:solidFill>
                  <a:srgbClr val="F7F7F6"/>
                </a:solidFill>
                <a:latin typeface="Sitka Text" pitchFamily="2" charset="0"/>
              </a:rPr>
              <a:t>Solves a problem that hasn’t been addressed in the market </a:t>
            </a:r>
          </a:p>
        </p:txBody>
      </p:sp>
      <p:sp>
        <p:nvSpPr>
          <p:cNvPr id="21" name="Rectangle: Rounded Corners 20">
            <a:extLst>
              <a:ext uri="{FF2B5EF4-FFF2-40B4-BE49-F238E27FC236}">
                <a16:creationId xmlns:a16="http://schemas.microsoft.com/office/drawing/2014/main" id="{866AF8A3-2064-54AD-523E-785C5B1E9D67}"/>
              </a:ext>
            </a:extLst>
          </p:cNvPr>
          <p:cNvSpPr/>
          <p:nvPr/>
        </p:nvSpPr>
        <p:spPr>
          <a:xfrm>
            <a:off x="1305612" y="2598099"/>
            <a:ext cx="9580775" cy="662412"/>
          </a:xfrm>
          <a:prstGeom prst="roundRect">
            <a:avLst/>
          </a:prstGeom>
          <a:no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dirty="0">
                <a:solidFill>
                  <a:srgbClr val="F7F7F6"/>
                </a:solidFill>
                <a:latin typeface="Sitka Text" pitchFamily="2" charset="0"/>
              </a:rPr>
              <a:t>Scalable - Can easily be used for any city’s bus routes with the aid of the government</a:t>
            </a:r>
          </a:p>
        </p:txBody>
      </p:sp>
      <p:pic>
        <p:nvPicPr>
          <p:cNvPr id="2" name="Picture 2" descr="PES University Know All about the Indian UGC-Approved University">
            <a:extLst>
              <a:ext uri="{FF2B5EF4-FFF2-40B4-BE49-F238E27FC236}">
                <a16:creationId xmlns:a16="http://schemas.microsoft.com/office/drawing/2014/main" id="{EA11C4E2-4D07-26F0-8704-854BDAD54F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31206" y="0"/>
            <a:ext cx="1360794" cy="697584"/>
          </a:xfrm>
          <a:prstGeom prst="round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2AEF70A1-618C-7E3F-19C0-0E07AC96C393}"/>
              </a:ext>
            </a:extLst>
          </p:cNvPr>
          <p:cNvSpPr/>
          <p:nvPr/>
        </p:nvSpPr>
        <p:spPr>
          <a:xfrm>
            <a:off x="1305612" y="3659629"/>
            <a:ext cx="9580775" cy="1008668"/>
          </a:xfrm>
          <a:prstGeom prst="roundRect">
            <a:avLst/>
          </a:prstGeom>
          <a:no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rgbClr val="F7F7F6"/>
                </a:solidFill>
                <a:latin typeface="Sitka Text" pitchFamily="2" charset="0"/>
              </a:rPr>
              <a:t>Paperless Mode - No paper is being wasted in this method. Also the ticket history is stored in a database if ever needed.</a:t>
            </a:r>
            <a:endParaRPr lang="en-IN" dirty="0">
              <a:solidFill>
                <a:srgbClr val="F7F7F6"/>
              </a:solidFill>
              <a:latin typeface="Sitka Text" pitchFamily="2" charset="0"/>
            </a:endParaRPr>
          </a:p>
        </p:txBody>
      </p:sp>
    </p:spTree>
    <p:extLst>
      <p:ext uri="{BB962C8B-B14F-4D97-AF65-F5344CB8AC3E}">
        <p14:creationId xmlns:p14="http://schemas.microsoft.com/office/powerpoint/2010/main" val="1063782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7F7F6">
            <a:alpha val="54902"/>
          </a:srgb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699DD851-32EC-7321-4FC5-9833FA3167F4}"/>
              </a:ext>
            </a:extLst>
          </p:cNvPr>
          <p:cNvSpPr/>
          <p:nvPr/>
        </p:nvSpPr>
        <p:spPr>
          <a:xfrm>
            <a:off x="258097" y="245197"/>
            <a:ext cx="11675806" cy="6367605"/>
          </a:xfrm>
          <a:prstGeom prst="roundRect">
            <a:avLst>
              <a:gd name="adj" fmla="val 6992"/>
            </a:avLst>
          </a:prstGeom>
          <a:solidFill>
            <a:srgbClr val="393185"/>
          </a:solidFill>
          <a:ln>
            <a:solidFill>
              <a:srgbClr val="F7F7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838D622A-076B-A13D-88A1-5118B16ACBE6}"/>
              </a:ext>
            </a:extLst>
          </p:cNvPr>
          <p:cNvSpPr>
            <a:spLocks noGrp="1"/>
          </p:cNvSpPr>
          <p:nvPr>
            <p:ph type="ctrTitle"/>
          </p:nvPr>
        </p:nvSpPr>
        <p:spPr/>
        <p:txBody>
          <a:bodyPr/>
          <a:lstStyle/>
          <a:p>
            <a:r>
              <a:rPr lang="en-IN" dirty="0">
                <a:solidFill>
                  <a:srgbClr val="F7F7F6"/>
                </a:solidFill>
                <a:latin typeface="Sitka Heading" pitchFamily="2" charset="0"/>
              </a:rPr>
              <a:t>Thank You!</a:t>
            </a:r>
          </a:p>
        </p:txBody>
      </p:sp>
      <p:pic>
        <p:nvPicPr>
          <p:cNvPr id="7" name="Picture 6">
            <a:extLst>
              <a:ext uri="{FF2B5EF4-FFF2-40B4-BE49-F238E27FC236}">
                <a16:creationId xmlns:a16="http://schemas.microsoft.com/office/drawing/2014/main" id="{35241537-3ECE-01A9-AADA-CEA96FDCFA07}"/>
              </a:ext>
            </a:extLst>
          </p:cNvPr>
          <p:cNvPicPr>
            <a:picLocks noChangeAspect="1"/>
          </p:cNvPicPr>
          <p:nvPr/>
        </p:nvPicPr>
        <p:blipFill>
          <a:blip r:embed="rId2">
            <a:extLst>
              <a:ext uri="{28A0092B-C50C-407E-A947-70E740481C1C}">
                <a14:useLocalDpi xmlns:a14="http://schemas.microsoft.com/office/drawing/2010/main" val="0"/>
              </a:ext>
            </a:extLst>
          </a:blip>
          <a:srcRect l="9293" t="8602" r="9228" b="8340"/>
          <a:stretch/>
        </p:blipFill>
        <p:spPr>
          <a:xfrm>
            <a:off x="10157952" y="5257800"/>
            <a:ext cx="2286000" cy="2292350"/>
          </a:xfrm>
          <a:prstGeom prst="ellipse">
            <a:avLst/>
          </a:prstGeom>
          <a:ln w="63500" cap="rnd">
            <a:noFill/>
          </a:ln>
          <a:effectLst/>
        </p:spPr>
      </p:pic>
      <p:pic>
        <p:nvPicPr>
          <p:cNvPr id="4" name="Picture 2" descr="PES University Know All about the Indian UGC-Approved University">
            <a:extLst>
              <a:ext uri="{FF2B5EF4-FFF2-40B4-BE49-F238E27FC236}">
                <a16:creationId xmlns:a16="http://schemas.microsoft.com/office/drawing/2014/main" id="{D2E51032-4DE6-687B-E43A-F095051180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31206" y="0"/>
            <a:ext cx="1360794" cy="697584"/>
          </a:xfrm>
          <a:prstGeom prst="round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8610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464</TotalTime>
  <Words>365</Words>
  <Application>Microsoft Office PowerPoint</Application>
  <PresentationFormat>Widescreen</PresentationFormat>
  <Paragraphs>29</Paragraphs>
  <Slides>8</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Sitka Banner</vt:lpstr>
      <vt:lpstr>Sitka Heading</vt:lpstr>
      <vt:lpstr>Sitka Text</vt:lpstr>
      <vt:lpstr>Office Theme</vt:lpstr>
      <vt:lpstr>TEAM OASIS</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Tejas MH</dc:creator>
  <cp:lastModifiedBy>Tejas MH</cp:lastModifiedBy>
  <cp:revision>6</cp:revision>
  <dcterms:created xsi:type="dcterms:W3CDTF">2024-09-14T01:07:31Z</dcterms:created>
  <dcterms:modified xsi:type="dcterms:W3CDTF">2024-09-14T11:07:18Z</dcterms:modified>
</cp:coreProperties>
</file>

<file path=docProps/thumbnail.jpeg>
</file>